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"/>
  </p:notesMasterIdLst>
  <p:sldIdLst>
    <p:sldId id="283" r:id="rId3"/>
    <p:sldId id="287" r:id="rId4"/>
    <p:sldId id="28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IA, BRYANT O CTR USAF PACAF 613 AOC/USPACOM/MNIS" initials="LBOCUP6A" lastIdx="1" clrIdx="0">
    <p:extLst>
      <p:ext uri="{19B8F6BF-5375-455C-9EA6-DF929625EA0E}">
        <p15:presenceInfo xmlns:p15="http://schemas.microsoft.com/office/powerpoint/2012/main" userId="S-1-5-21-1271409858-1095883707-2794662393-92476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634" autoAdjust="0"/>
  </p:normalViewPr>
  <p:slideViewPr>
    <p:cSldViewPr snapToGrid="0">
      <p:cViewPr varScale="1">
        <p:scale>
          <a:sx n="101" d="100"/>
          <a:sy n="101" d="100"/>
        </p:scale>
        <p:origin x="870" y="102"/>
      </p:cViewPr>
      <p:guideLst/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62943-0919-41CA-81F7-CFDE8D1554F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6BBC9-D5FC-4763-B3A6-31ABC4F8C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74375-0EE7-42C3-B1F2-E71DE934D70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4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7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20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ief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/>
          <a:stretch/>
        </p:blipFill>
        <p:spPr>
          <a:xfrm>
            <a:off x="0" y="136"/>
            <a:ext cx="9144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64530" y="0"/>
            <a:ext cx="337839" cy="6858000"/>
          </a:xfrm>
          <a:prstGeom prst="rect">
            <a:avLst/>
          </a:prstGeom>
          <a:gradFill>
            <a:gsLst>
              <a:gs pos="64500">
                <a:schemeClr val="accent4">
                  <a:lumMod val="40000"/>
                  <a:lumOff val="60000"/>
                </a:schemeClr>
              </a:gs>
              <a:gs pos="100000">
                <a:srgbClr val="FFC000">
                  <a:lumMod val="50000"/>
                  <a:lumOff val="50000"/>
                </a:srgbClr>
              </a:gs>
              <a:gs pos="29000">
                <a:srgbClr val="FFC00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475132" y="0"/>
            <a:ext cx="226877" cy="6858000"/>
          </a:xfrm>
          <a:prstGeom prst="rect">
            <a:avLst/>
          </a:prstGeom>
          <a:gradFill flip="none" rotWithShape="1">
            <a:gsLst>
              <a:gs pos="64500">
                <a:srgbClr val="FFCE33"/>
              </a:gs>
              <a:gs pos="100000">
                <a:srgbClr val="FFC000"/>
              </a:gs>
              <a:gs pos="29000">
                <a:schemeClr val="accent4">
                  <a:lumMod val="75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19200" y="-43960"/>
            <a:ext cx="1097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</a:rPr>
              <a:t>UNCLASSIFIED</a:t>
            </a:r>
            <a:endParaRPr lang="en-US" sz="10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19200" y="6644022"/>
            <a:ext cx="1097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</a:rPr>
              <a:t>UNCLASSIFIED</a:t>
            </a:r>
            <a:endParaRPr lang="en-US" sz="1000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98" y="90951"/>
            <a:ext cx="1164302" cy="114219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727200" y="838200"/>
            <a:ext cx="10058400" cy="0"/>
          </a:xfrm>
          <a:prstGeom prst="line">
            <a:avLst/>
          </a:prstGeom>
          <a:ln w="3175" cmpd="sng">
            <a:gradFill flip="none" rotWithShape="1">
              <a:gsLst>
                <a:gs pos="90000">
                  <a:srgbClr val="808080"/>
                </a:gs>
                <a:gs pos="50000">
                  <a:schemeClr val="tx1"/>
                </a:gs>
                <a:gs pos="10000">
                  <a:srgbClr val="808080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86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E Title FOR PRINTING (minim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" y="-6901"/>
            <a:ext cx="12192004" cy="514350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3" y="5802868"/>
            <a:ext cx="12192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prstClr val="black"/>
                </a:solidFill>
              </a:rPr>
              <a:t>Overall classification is:</a:t>
            </a:r>
            <a:r>
              <a:rPr lang="en-US" sz="1800" b="1" dirty="0">
                <a:solidFill>
                  <a:srgbClr val="008000"/>
                </a:solidFill>
              </a:rPr>
              <a:t> UNCLASSIFIED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-2" y="-6901"/>
            <a:ext cx="887275" cy="634991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10800000">
            <a:off x="0" y="-10510"/>
            <a:ext cx="1219200" cy="914400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803" y="-177108"/>
            <a:ext cx="4775199" cy="465708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10299343" y="-1603929"/>
            <a:ext cx="152400" cy="347908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3" y="-10510"/>
            <a:ext cx="12191999" cy="56939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0" y="1150208"/>
            <a:ext cx="12192000" cy="830997"/>
          </a:xfrm>
          <a:prstGeom prst="rect">
            <a:avLst/>
          </a:prstGeom>
          <a:gradFill flip="none" rotWithShape="1">
            <a:gsLst>
              <a:gs pos="0">
                <a:srgbClr val="FFCE00"/>
              </a:gs>
              <a:gs pos="35000">
                <a:srgbClr val="EAB800"/>
              </a:gs>
              <a:gs pos="65000">
                <a:schemeClr val="accent4">
                  <a:lumMod val="40000"/>
                  <a:lumOff val="60000"/>
                  <a:alpha val="44000"/>
                </a:schemeClr>
              </a:gs>
              <a:gs pos="100000">
                <a:srgbClr val="ECEBE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0" y="4313594"/>
            <a:ext cx="12192000" cy="13698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101" y="5239538"/>
            <a:ext cx="419300" cy="39926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3" y="5208090"/>
            <a:ext cx="379270" cy="4014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040" y="5228735"/>
            <a:ext cx="415772" cy="376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7600" y="5256605"/>
            <a:ext cx="398589" cy="371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367" y="5238002"/>
            <a:ext cx="433033" cy="3998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2057400"/>
            <a:ext cx="2362200" cy="2381250"/>
          </a:xfrm>
          <a:prstGeom prst="rect">
            <a:avLst/>
          </a:prstGeom>
          <a:effectLst>
            <a:outerShdw blurRad="38100" dist="25400" dir="8100000" algn="tr" rotWithShape="0">
              <a:prstClr val="black"/>
            </a:outerShdw>
          </a:effectLst>
        </p:spPr>
      </p:pic>
      <p:sp>
        <p:nvSpPr>
          <p:cNvPr id="16" name="TextBox 15"/>
          <p:cNvSpPr txBox="1"/>
          <p:nvPr userDrawn="1"/>
        </p:nvSpPr>
        <p:spPr>
          <a:xfrm>
            <a:off x="508000" y="1150208"/>
            <a:ext cx="108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USINDOPACOM MISSION</a:t>
            </a:r>
            <a:r>
              <a:rPr lang="en-US" sz="2400" b="1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PARTNER ENVIRONMENT</a:t>
            </a:r>
          </a:p>
          <a:p>
            <a:r>
              <a:rPr lang="en-US" sz="2400" b="1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ENGINEERING SERVICES (MPE-ES)</a:t>
            </a:r>
          </a:p>
        </p:txBody>
      </p:sp>
    </p:spTree>
    <p:extLst>
      <p:ext uri="{BB962C8B-B14F-4D97-AF65-F5344CB8AC3E}">
        <p14:creationId xmlns:p14="http://schemas.microsoft.com/office/powerpoint/2010/main" val="848334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ef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/>
          <a:stretch/>
        </p:blipFill>
        <p:spPr>
          <a:xfrm>
            <a:off x="0" y="136"/>
            <a:ext cx="9144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64531" y="0"/>
            <a:ext cx="337839" cy="6858000"/>
          </a:xfrm>
          <a:prstGeom prst="rect">
            <a:avLst/>
          </a:prstGeom>
          <a:gradFill>
            <a:gsLst>
              <a:gs pos="64500">
                <a:schemeClr val="accent4">
                  <a:lumMod val="40000"/>
                  <a:lumOff val="60000"/>
                </a:schemeClr>
              </a:gs>
              <a:gs pos="100000">
                <a:srgbClr val="FFC000">
                  <a:lumMod val="50000"/>
                  <a:lumOff val="50000"/>
                </a:srgbClr>
              </a:gs>
              <a:gs pos="29000">
                <a:srgbClr val="FFC00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475132" y="0"/>
            <a:ext cx="226877" cy="6858000"/>
          </a:xfrm>
          <a:prstGeom prst="rect">
            <a:avLst/>
          </a:prstGeom>
          <a:gradFill flip="none" rotWithShape="1">
            <a:gsLst>
              <a:gs pos="64500">
                <a:srgbClr val="FFCE33"/>
              </a:gs>
              <a:gs pos="100000">
                <a:srgbClr val="FFC000"/>
              </a:gs>
              <a:gs pos="29000">
                <a:schemeClr val="accent4">
                  <a:lumMod val="75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19200" y="-43960"/>
            <a:ext cx="1097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19200" y="6644024"/>
            <a:ext cx="1097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99" y="90953"/>
            <a:ext cx="1088101" cy="114219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727200" y="838200"/>
            <a:ext cx="10058400" cy="0"/>
          </a:xfrm>
          <a:prstGeom prst="line">
            <a:avLst/>
          </a:prstGeom>
          <a:ln w="3175" cmpd="sng">
            <a:gradFill flip="none" rotWithShape="1">
              <a:gsLst>
                <a:gs pos="90000">
                  <a:srgbClr val="808080"/>
                </a:gs>
                <a:gs pos="50000">
                  <a:schemeClr val="tx1"/>
                </a:gs>
                <a:gs pos="10000">
                  <a:srgbClr val="808080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86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f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1" y="129172"/>
            <a:ext cx="8748907" cy="6561680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3048000" y="76200"/>
            <a:ext cx="9144000" cy="6629400"/>
            <a:chOff x="2286000" y="76200"/>
            <a:chExt cx="6858000" cy="66294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286000" y="76200"/>
              <a:ext cx="6858000" cy="6629400"/>
            </a:xfrm>
            <a:prstGeom prst="rect">
              <a:avLst/>
            </a:prstGeom>
            <a:gradFill>
              <a:gsLst>
                <a:gs pos="33000">
                  <a:srgbClr val="FBFDFE">
                    <a:alpha val="94000"/>
                  </a:srgbClr>
                </a:gs>
                <a:gs pos="0">
                  <a:schemeClr val="accent1">
                    <a:lumMod val="5000"/>
                    <a:lumOff val="95000"/>
                    <a:alpha val="75000"/>
                  </a:schemeClr>
                </a:gs>
                <a:gs pos="100000">
                  <a:schemeClr val="bg1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972550" y="1794105"/>
              <a:ext cx="91440" cy="91440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1219200" y="6644024"/>
            <a:ext cx="1097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008000"/>
                </a:solidFill>
              </a:rPr>
              <a:t>UNCLASSIFIED//FOUO</a:t>
            </a:r>
            <a:endParaRPr lang="en-US" sz="1000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19200" y="-43960"/>
            <a:ext cx="1097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UNCLASSIFIED//FOUO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/>
          <a:stretch/>
        </p:blipFill>
        <p:spPr>
          <a:xfrm>
            <a:off x="0" y="136"/>
            <a:ext cx="9144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64531" y="0"/>
            <a:ext cx="337839" cy="6858000"/>
          </a:xfrm>
          <a:prstGeom prst="rect">
            <a:avLst/>
          </a:prstGeom>
          <a:gradFill>
            <a:gsLst>
              <a:gs pos="64500">
                <a:schemeClr val="accent4">
                  <a:lumMod val="40000"/>
                  <a:lumOff val="60000"/>
                </a:schemeClr>
              </a:gs>
              <a:gs pos="100000">
                <a:srgbClr val="FFC000">
                  <a:lumMod val="50000"/>
                  <a:lumOff val="50000"/>
                </a:srgbClr>
              </a:gs>
              <a:gs pos="29000">
                <a:srgbClr val="FFC00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475132" y="0"/>
            <a:ext cx="226877" cy="6858000"/>
          </a:xfrm>
          <a:prstGeom prst="rect">
            <a:avLst/>
          </a:prstGeom>
          <a:gradFill flip="none" rotWithShape="1">
            <a:gsLst>
              <a:gs pos="64500">
                <a:srgbClr val="FFCE33"/>
              </a:gs>
              <a:gs pos="100000">
                <a:srgbClr val="FFC000"/>
              </a:gs>
              <a:gs pos="29000">
                <a:schemeClr val="accent4">
                  <a:lumMod val="75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99" y="90953"/>
            <a:ext cx="1522924" cy="11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7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1" y="129172"/>
            <a:ext cx="8748907" cy="6561680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3048000" y="76200"/>
            <a:ext cx="9144000" cy="6629400"/>
            <a:chOff x="2286000" y="76200"/>
            <a:chExt cx="6858000" cy="66294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286000" y="76200"/>
              <a:ext cx="6858000" cy="6629400"/>
            </a:xfrm>
            <a:prstGeom prst="rect">
              <a:avLst/>
            </a:prstGeom>
            <a:gradFill>
              <a:gsLst>
                <a:gs pos="33000">
                  <a:srgbClr val="FBFDFE">
                    <a:alpha val="94000"/>
                  </a:srgbClr>
                </a:gs>
                <a:gs pos="0">
                  <a:schemeClr val="accent1">
                    <a:lumMod val="5000"/>
                    <a:lumOff val="95000"/>
                    <a:alpha val="75000"/>
                  </a:schemeClr>
                </a:gs>
                <a:gs pos="100000">
                  <a:schemeClr val="bg1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972550" y="1794105"/>
              <a:ext cx="91440" cy="91440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0604" y="-43960"/>
            <a:ext cx="12181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5" y="418689"/>
            <a:ext cx="3505196" cy="3597586"/>
          </a:xfrm>
          <a:prstGeom prst="rect">
            <a:avLst/>
          </a:prstGeom>
          <a:effectLst/>
        </p:spPr>
      </p:pic>
      <p:sp>
        <p:nvSpPr>
          <p:cNvPr id="21" name="Rectangle 20"/>
          <p:cNvSpPr/>
          <p:nvPr userDrawn="1"/>
        </p:nvSpPr>
        <p:spPr>
          <a:xfrm>
            <a:off x="0" y="4313594"/>
            <a:ext cx="12192000" cy="1369881"/>
          </a:xfrm>
          <a:prstGeom prst="rect">
            <a:avLst/>
          </a:prstGeom>
          <a:solidFill>
            <a:srgbClr val="FD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644024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3" y="5802868"/>
            <a:ext cx="12192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prstClr val="black"/>
                </a:solidFill>
              </a:rPr>
              <a:t>Overall classification is:</a:t>
            </a:r>
            <a:r>
              <a:rPr lang="en-US" sz="1800" b="1" dirty="0">
                <a:solidFill>
                  <a:srgbClr val="008000"/>
                </a:solidFill>
              </a:rPr>
              <a:t> UNCLASSIFIED</a:t>
            </a:r>
          </a:p>
        </p:txBody>
      </p:sp>
    </p:spTree>
    <p:extLst>
      <p:ext uri="{BB962C8B-B14F-4D97-AF65-F5344CB8AC3E}">
        <p14:creationId xmlns:p14="http://schemas.microsoft.com/office/powerpoint/2010/main" val="317817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9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5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7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8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5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5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9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9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1082-8183-407B-97AB-1BD4F367E90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3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06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  <p:sldLayoutId id="2147483672" r:id="rId3"/>
    <p:sldLayoutId id="2147483678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7F-Security-Manager@c7f.navy.mil" TargetMode="External"/><Relationship Id="rId2" Type="http://schemas.openxmlformats.org/officeDocument/2006/relationships/hyperlink" Target="https://intelshare.intelink.gov/sites/mnis/support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spacom.mnis.servicedesk@us.af.mil" TargetMode="External"/><Relationship Id="rId2" Type="http://schemas.openxmlformats.org/officeDocument/2006/relationships/hyperlink" Target="https://www.nsa.gov/resources/everyone/csfc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hyperlink" Target="mailto:uspacom.mnis.servicedesk@paoc.hickam.af.smil.m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6841" y="4435366"/>
            <a:ext cx="11393213" cy="7462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n-US" sz="2400" dirty="0" smtClean="0">
                <a:solidFill>
                  <a:prstClr val="white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</a:rPr>
              <a:t>CENTRIXS Account </a:t>
            </a:r>
            <a:r>
              <a:rPr lang="en-US" sz="2400" dirty="0">
                <a:solidFill>
                  <a:prstClr val="white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</a:rPr>
              <a:t>Creation </a:t>
            </a:r>
            <a:r>
              <a:rPr lang="en-US" sz="2400" dirty="0" smtClean="0">
                <a:solidFill>
                  <a:prstClr val="white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</a:rPr>
              <a:t>Process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76200" dist="381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 rot="10800000">
            <a:off x="1523999" y="-6901"/>
            <a:ext cx="665456" cy="634991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/>
          <p:cNvSpPr/>
          <p:nvPr/>
        </p:nvSpPr>
        <p:spPr>
          <a:xfrm rot="10800000">
            <a:off x="1524000" y="0"/>
            <a:ext cx="914400" cy="914400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9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9" y="152403"/>
            <a:ext cx="10088072" cy="64633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CENTRIXS Account Creation Process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19174" y="798734"/>
            <a:ext cx="1008807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</a:t>
            </a:r>
            <a:r>
              <a:rPr lang="en-US" sz="1400" dirty="0"/>
              <a:t>o obtain a </a:t>
            </a:r>
            <a:r>
              <a:rPr lang="en-US" sz="1400" dirty="0" smtClean="0"/>
              <a:t>MPE CENTRIXS Account</a:t>
            </a:r>
            <a:r>
              <a:rPr lang="en-US" sz="1400" dirty="0"/>
              <a:t>, the following items must be properly and accurately completed before any action can take place. </a:t>
            </a:r>
            <a:r>
              <a:rPr lang="en-US" sz="1400" dirty="0" smtClean="0"/>
              <a:t>**</a:t>
            </a:r>
            <a:r>
              <a:rPr lang="en-US" sz="1400" b="1" dirty="0" smtClean="0"/>
              <a:t>Any </a:t>
            </a:r>
            <a:r>
              <a:rPr lang="en-US" sz="1400" b="1" dirty="0"/>
              <a:t>missing </a:t>
            </a:r>
            <a:r>
              <a:rPr lang="en-US" sz="1400" b="1" dirty="0" smtClean="0"/>
              <a:t>information or documentation </a:t>
            </a:r>
            <a:r>
              <a:rPr lang="en-US" sz="1400" b="1" dirty="0"/>
              <a:t>will </a:t>
            </a:r>
            <a:r>
              <a:rPr lang="en-US" sz="1400" b="1" dirty="0" smtClean="0"/>
              <a:t>stop </a:t>
            </a:r>
            <a:r>
              <a:rPr lang="en-US" sz="1400" b="1" dirty="0"/>
              <a:t>accounts from being </a:t>
            </a:r>
            <a:r>
              <a:rPr lang="en-US" sz="1400" b="1" dirty="0" smtClean="0"/>
              <a:t>created**</a:t>
            </a:r>
          </a:p>
          <a:p>
            <a:pPr algn="ctr"/>
            <a:endParaRPr lang="en-US" sz="1400" b="1" dirty="0" smtClean="0"/>
          </a:p>
          <a:p>
            <a:r>
              <a:rPr lang="en-US" sz="1600" b="1" u="sng" dirty="0" smtClean="0"/>
              <a:t>Required Documents</a:t>
            </a:r>
            <a:r>
              <a:rPr lang="en-US" sz="1600" b="1" dirty="0" smtClean="0"/>
              <a:t>: </a:t>
            </a:r>
            <a:r>
              <a:rPr lang="en-US" sz="1400" b="1" dirty="0" smtClean="0"/>
              <a:t>USINDOPACOM MPE-ES DD2875 and </a:t>
            </a:r>
            <a:r>
              <a:rPr lang="en-US" sz="1400" b="1" i="1" u="sng" dirty="0" smtClean="0"/>
              <a:t>Current FY</a:t>
            </a:r>
            <a:r>
              <a:rPr lang="en-US" sz="1400" b="1" i="1" dirty="0" smtClean="0"/>
              <a:t> </a:t>
            </a:r>
            <a:r>
              <a:rPr lang="en-US" sz="1400" b="1" dirty="0" smtClean="0"/>
              <a:t>Cyber Awareness Certificate</a:t>
            </a:r>
            <a:endParaRPr lang="en-US" sz="1400" b="1" dirty="0"/>
          </a:p>
          <a:p>
            <a:r>
              <a:rPr lang="en-US" sz="1400" dirty="0" smtClean="0"/>
              <a:t>USINDOPACOM MPE-ES DD2875 can be found on SharePoint site at </a:t>
            </a:r>
            <a:r>
              <a:rPr lang="en-US" b="1" dirty="0" smtClean="0">
                <a:hlinkClick r:id="rId2"/>
              </a:rPr>
              <a:t>https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intelshare.intelink.gov/sites/mnis/support</a:t>
            </a:r>
            <a:r>
              <a:rPr lang="en-US" b="1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Scroll over and select USINDOPACOM MPE CENTRIXS Forms (</a:t>
            </a:r>
            <a:r>
              <a:rPr lang="en-US" sz="1400" b="1" i="1" dirty="0" smtClean="0">
                <a:solidFill>
                  <a:srgbClr val="FF0000"/>
                </a:solidFill>
              </a:rPr>
              <a:t>Red</a:t>
            </a:r>
            <a:r>
              <a:rPr lang="en-US" sz="1400" dirty="0" smtClean="0"/>
              <a:t> Arrow)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Download and Complete “MPE CENTRIXS 2875 Regular User”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500" dirty="0" smtClean="0"/>
          </a:p>
          <a:p>
            <a:endParaRPr lang="en-US" sz="1600" dirty="0"/>
          </a:p>
          <a:p>
            <a:endParaRPr lang="en-US" sz="1600" dirty="0">
              <a:solidFill>
                <a:srgbClr val="7030A0"/>
              </a:solidFill>
            </a:endParaRPr>
          </a:p>
          <a:p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4448" y="2445808"/>
            <a:ext cx="40957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Completing MPE 2875 Account </a:t>
            </a:r>
            <a:r>
              <a:rPr lang="en-US" sz="1400" dirty="0" smtClean="0"/>
              <a:t>Request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Type of Request: Initial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System Name: REL “X” &amp; MLCNET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NOTE: X </a:t>
            </a:r>
            <a:r>
              <a:rPr lang="en-US" sz="1400" b="1" dirty="0">
                <a:solidFill>
                  <a:srgbClr val="FF0000"/>
                </a:solidFill>
              </a:rPr>
              <a:t>=</a:t>
            </a:r>
            <a:r>
              <a:rPr lang="en-US" sz="1400" b="1" dirty="0" smtClean="0">
                <a:solidFill>
                  <a:srgbClr val="FF0000"/>
                </a:solidFill>
              </a:rPr>
              <a:t> J, K, CMFP and/or FVEY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MLCNET is </a:t>
            </a:r>
            <a:r>
              <a:rPr lang="en-US" sz="1400" b="1" i="1" dirty="0" smtClean="0">
                <a:solidFill>
                  <a:srgbClr val="FF0000"/>
                </a:solidFill>
              </a:rPr>
              <a:t>required</a:t>
            </a:r>
            <a:r>
              <a:rPr lang="en-US" sz="1400" b="1" dirty="0" smtClean="0">
                <a:solidFill>
                  <a:srgbClr val="FF0000"/>
                </a:solidFill>
              </a:rPr>
              <a:t> for thin client access</a:t>
            </a:r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Part I (Requestor’s Info): </a:t>
            </a:r>
            <a:r>
              <a:rPr lang="en-US" sz="1400" dirty="0"/>
              <a:t>All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Part </a:t>
            </a:r>
            <a:r>
              <a:rPr lang="en-US" sz="1400" b="1" dirty="0"/>
              <a:t>II (Supervisor/Sponsor): </a:t>
            </a:r>
            <a:r>
              <a:rPr lang="en-US" sz="1400" dirty="0"/>
              <a:t>Blocks 13, 14, 17-20b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Part III (Unit Security Manager): </a:t>
            </a:r>
            <a:r>
              <a:rPr lang="en-US" sz="1400" dirty="0"/>
              <a:t>All </a:t>
            </a:r>
            <a:r>
              <a:rPr lang="en-US" sz="1400" dirty="0" smtClean="0"/>
              <a:t>Blocks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NOTE: For C7F Personnel contact the C7F SECMAN Distro(s):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	</a:t>
            </a:r>
            <a:r>
              <a:rPr lang="en-US" sz="1400" b="1" dirty="0" smtClean="0">
                <a:solidFill>
                  <a:srgbClr val="FF0000"/>
                </a:solidFill>
                <a:hlinkClick r:id="rId3"/>
              </a:rPr>
              <a:t>C7F-Security-Manager@c7f.navy.mil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endParaRPr lang="en-US" sz="1400" dirty="0"/>
          </a:p>
          <a:p>
            <a:r>
              <a:rPr lang="en-US" sz="1400" dirty="0"/>
              <a:t>Obtain </a:t>
            </a:r>
            <a:r>
              <a:rPr lang="en-US" sz="1400" b="1" i="1" u="sng" dirty="0" smtClean="0"/>
              <a:t>CURRENT FY</a:t>
            </a:r>
            <a:r>
              <a:rPr lang="en-US" sz="1400" b="1" i="1" dirty="0" smtClean="0"/>
              <a:t> </a:t>
            </a:r>
            <a:r>
              <a:rPr lang="en-US" sz="1400" dirty="0" smtClean="0"/>
              <a:t>DoD Cyber </a:t>
            </a:r>
            <a:r>
              <a:rPr lang="en-US" sz="1400" dirty="0"/>
              <a:t>Awareness </a:t>
            </a:r>
            <a:r>
              <a:rPr lang="en-US" sz="1400" dirty="0" smtClean="0"/>
              <a:t>Challenge Certificate</a:t>
            </a:r>
          </a:p>
          <a:p>
            <a:endParaRPr lang="en-US" sz="1400" dirty="0" smtClean="0"/>
          </a:p>
          <a:p>
            <a:r>
              <a:rPr lang="en-US" sz="1400" dirty="0" smtClean="0"/>
              <a:t>Scroll over and select Submit NEW User Account Request (</a:t>
            </a:r>
            <a:r>
              <a:rPr lang="en-US" sz="1400" b="1" i="1" dirty="0" smtClean="0">
                <a:solidFill>
                  <a:srgbClr val="00B050"/>
                </a:solidFill>
              </a:rPr>
              <a:t>Green</a:t>
            </a:r>
            <a:r>
              <a:rPr lang="en-US" sz="1400" dirty="0" smtClean="0"/>
              <a:t> Arrow)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-93" t="10030" r="43315" b="23353"/>
          <a:stretch/>
        </p:blipFill>
        <p:spPr>
          <a:xfrm>
            <a:off x="5504888" y="2836333"/>
            <a:ext cx="6126480" cy="36576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7174916" y="3289008"/>
            <a:ext cx="403329" cy="547373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8533473" y="3289008"/>
            <a:ext cx="403329" cy="547373"/>
          </a:xfrm>
          <a:prstGeom prst="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9" y="152403"/>
            <a:ext cx="10088072" cy="120032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CENTRIXS Account </a:t>
            </a:r>
            <a:r>
              <a:rPr lang="en-US" sz="3600" b="1" dirty="0"/>
              <a:t>Creation Process</a:t>
            </a:r>
          </a:p>
          <a:p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50426" y="852586"/>
            <a:ext cx="549673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Complete all required fields marked with an asterisk</a:t>
            </a:r>
            <a:r>
              <a:rPr lang="en-US" sz="1400" b="1" dirty="0" smtClean="0"/>
              <a:t> ( * )</a:t>
            </a:r>
            <a:r>
              <a:rPr lang="en-US" sz="1400" dirty="0" smtClean="0"/>
              <a:t> on “MPE User Account Form” page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Attach 2875 </a:t>
            </a:r>
            <a:r>
              <a:rPr lang="en-US" sz="1400" dirty="0"/>
              <a:t>and  Current Cyber Awareness Certificate </a:t>
            </a: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00B050"/>
                </a:solidFill>
              </a:rPr>
              <a:t>GREEN</a:t>
            </a:r>
            <a:r>
              <a:rPr lang="en-US" sz="1400" dirty="0" smtClean="0"/>
              <a:t> ARROW)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Click “Submit” when required information and documents are uploaded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200" b="1" dirty="0"/>
              <a:t>NOTE: The “Unclassified Email” provided on the </a:t>
            </a:r>
            <a:r>
              <a:rPr lang="en-US" sz="1200" b="1" dirty="0" smtClean="0"/>
              <a:t>SharePoint </a:t>
            </a:r>
            <a:r>
              <a:rPr lang="en-US" sz="1200" b="1" dirty="0"/>
              <a:t>request form will receive </a:t>
            </a:r>
            <a:r>
              <a:rPr lang="en-US" sz="1200" b="1" dirty="0" smtClean="0"/>
              <a:t>status notifications of the CENTRIXS </a:t>
            </a:r>
            <a:r>
              <a:rPr lang="en-US" sz="1200" b="1" dirty="0"/>
              <a:t>Account </a:t>
            </a:r>
            <a:r>
              <a:rPr lang="en-US" sz="1200" b="1" dirty="0" smtClean="0"/>
              <a:t>Request. (</a:t>
            </a:r>
            <a:r>
              <a:rPr lang="en-US" sz="1200" b="1" dirty="0" smtClean="0">
                <a:solidFill>
                  <a:srgbClr val="FF0000"/>
                </a:solidFill>
              </a:rPr>
              <a:t>RED </a:t>
            </a:r>
            <a:r>
              <a:rPr lang="en-US" sz="1200" b="1" dirty="0" smtClean="0"/>
              <a:t>ARROW)</a:t>
            </a:r>
          </a:p>
          <a:p>
            <a:endParaRPr lang="en-US" sz="1200" b="1" dirty="0" smtClean="0"/>
          </a:p>
          <a:p>
            <a:pPr algn="ctr"/>
            <a:r>
              <a:rPr lang="en-US" sz="1400" b="1" dirty="0" smtClean="0"/>
              <a:t>*Foreign Nationals*</a:t>
            </a:r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Fill out parts 1 and 2 of the </a:t>
            </a:r>
            <a:r>
              <a:rPr lang="en-US" sz="1400" dirty="0" smtClean="0"/>
              <a:t>2875 form</a:t>
            </a: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Forward 2875 form to </a:t>
            </a:r>
            <a:r>
              <a:rPr lang="en-US" sz="1400" dirty="0"/>
              <a:t>US Sponsoring Unit Security Manager to complete </a:t>
            </a:r>
            <a:r>
              <a:rPr lang="en-US" sz="1400" dirty="0" smtClean="0"/>
              <a:t>part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Provide a current copy of the DOD/Cyber Awareness or equivalent certification as required by the FN’s </a:t>
            </a:r>
            <a:r>
              <a:rPr lang="en-US" sz="1400" dirty="0" smtClean="0"/>
              <a:t>country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U.S Sponsor Submits New User Account Request via </a:t>
            </a:r>
            <a:r>
              <a:rPr lang="en-US" sz="1400" dirty="0"/>
              <a:t>MPE Service Desk Site </a:t>
            </a:r>
          </a:p>
          <a:p>
            <a:r>
              <a:rPr lang="en-US" sz="1400" b="1" dirty="0"/>
              <a:t>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Allow up to </a:t>
            </a:r>
            <a:r>
              <a:rPr lang="en-US" sz="14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72 </a:t>
            </a:r>
            <a:r>
              <a:rPr lang="en-US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HRS </a:t>
            </a:r>
            <a:r>
              <a:rPr lang="en-US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account creation once </a:t>
            </a:r>
            <a:r>
              <a:rPr lang="en-US" sz="1400" dirty="0"/>
              <a:t>USINDOPACOM MPE-ES </a:t>
            </a:r>
            <a:r>
              <a:rPr lang="en-US" sz="1400" dirty="0" smtClean="0"/>
              <a:t>DD</a:t>
            </a:r>
            <a:r>
              <a:rPr lang="en-US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2875 and Cyber Awareness Certificate have been verified. </a:t>
            </a:r>
            <a:endParaRPr lang="en-US" sz="12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smtClean="0"/>
              <a:t>USINDOPACOM </a:t>
            </a:r>
            <a:r>
              <a:rPr lang="en-US" sz="1200" b="1" dirty="0"/>
              <a:t>MPE Service Desk Team:</a:t>
            </a:r>
            <a:endParaRPr lang="en-US" sz="1200" b="1" dirty="0">
              <a:hlinkClick r:id="rId2"/>
            </a:endParaRPr>
          </a:p>
          <a:p>
            <a:pPr algn="ctr"/>
            <a:r>
              <a:rPr lang="en-US" sz="1200" dirty="0">
                <a:solidFill>
                  <a:srgbClr val="7030A0"/>
                </a:solidFill>
              </a:rPr>
              <a:t>COM </a:t>
            </a:r>
            <a:r>
              <a:rPr lang="en-US" sz="1200" dirty="0" smtClean="0">
                <a:solidFill>
                  <a:srgbClr val="7030A0"/>
                </a:solidFill>
              </a:rPr>
              <a:t>808-789-6000/6010 </a:t>
            </a:r>
            <a:r>
              <a:rPr lang="en-US" sz="1200" dirty="0">
                <a:solidFill>
                  <a:srgbClr val="7030A0"/>
                </a:solidFill>
              </a:rPr>
              <a:t>| DSN </a:t>
            </a:r>
            <a:r>
              <a:rPr lang="en-US" sz="1200" dirty="0" smtClean="0">
                <a:solidFill>
                  <a:srgbClr val="7030A0"/>
                </a:solidFill>
              </a:rPr>
              <a:t>315-447-6000/6010 </a:t>
            </a:r>
            <a:r>
              <a:rPr lang="en-US" sz="1200" dirty="0">
                <a:solidFill>
                  <a:srgbClr val="7030A0"/>
                </a:solidFill>
              </a:rPr>
              <a:t>(</a:t>
            </a:r>
            <a:r>
              <a:rPr lang="en-US" sz="1200" dirty="0">
                <a:solidFill>
                  <a:srgbClr val="00B050"/>
                </a:solidFill>
              </a:rPr>
              <a:t>N</a:t>
            </a:r>
            <a:r>
              <a:rPr lang="en-US" sz="1200" dirty="0">
                <a:solidFill>
                  <a:srgbClr val="7030A0"/>
                </a:solidFill>
              </a:rPr>
              <a:t>)</a:t>
            </a:r>
            <a:r>
              <a:rPr lang="en-US" sz="1200" dirty="0">
                <a:solidFill>
                  <a:srgbClr val="7030A0"/>
                </a:solidFill>
                <a:hlinkClick r:id="rId3"/>
              </a:rPr>
              <a:t>uspacom.mnis.servicedesk@us.af.mil</a:t>
            </a:r>
            <a:r>
              <a:rPr lang="en-US" sz="1200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(</a:t>
            </a:r>
            <a:r>
              <a:rPr lang="en-US" sz="1200" dirty="0">
                <a:solidFill>
                  <a:srgbClr val="FF0000"/>
                </a:solidFill>
              </a:rPr>
              <a:t>S</a:t>
            </a:r>
            <a:r>
              <a:rPr lang="en-US" sz="1200" dirty="0">
                <a:solidFill>
                  <a:srgbClr val="7030A0"/>
                </a:solidFill>
              </a:rPr>
              <a:t>) </a:t>
            </a:r>
            <a:r>
              <a:rPr lang="en-US" sz="1200" dirty="0">
                <a:solidFill>
                  <a:srgbClr val="7030A0"/>
                </a:solidFill>
                <a:hlinkClick r:id="rId4"/>
              </a:rPr>
              <a:t>uspacom.mnis.servicedesk@paoc.hickam.af.smil.mil</a:t>
            </a:r>
            <a:r>
              <a:rPr lang="en-US" sz="1200" dirty="0">
                <a:solidFill>
                  <a:srgbClr val="7030A0"/>
                </a:solidFill>
              </a:rPr>
              <a:t> 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149"/>
          <a:stretch/>
        </p:blipFill>
        <p:spPr>
          <a:xfrm>
            <a:off x="7165427" y="908845"/>
            <a:ext cx="4446644" cy="56376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Left Arrow 3"/>
          <p:cNvSpPr/>
          <p:nvPr/>
        </p:nvSpPr>
        <p:spPr>
          <a:xfrm>
            <a:off x="8101816" y="5689600"/>
            <a:ext cx="1286933" cy="203200"/>
          </a:xfrm>
          <a:prstGeom prst="lef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20638022">
            <a:off x="11206322" y="1558014"/>
            <a:ext cx="811499" cy="23663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E CAPABILITIES V1.6 NOV 2018" id="{C41C761B-902B-47FE-BCBF-8AFF59A2C53F}" vid="{915F6512-F95B-494C-AEDD-BED4C6D444D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7440</TotalTime>
  <Words>359</Words>
  <Application>Microsoft Office PowerPoint</Application>
  <PresentationFormat>Widescreen</PresentationFormat>
  <Paragraphs>44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BASS, SAMUEL D CTR USPACOM PACAF USPACOM/MNIS</dc:creator>
  <cp:lastModifiedBy>Dalcour, Christopher B. IT1 USN, C7F</cp:lastModifiedBy>
  <cp:revision>80</cp:revision>
  <dcterms:created xsi:type="dcterms:W3CDTF">2019-06-22T19:54:32Z</dcterms:created>
  <dcterms:modified xsi:type="dcterms:W3CDTF">2023-08-10T05:12:11Z</dcterms:modified>
</cp:coreProperties>
</file>